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09" r:id="rId2"/>
    <p:sldId id="273" r:id="rId3"/>
    <p:sldId id="304" r:id="rId4"/>
    <p:sldId id="303" r:id="rId5"/>
    <p:sldId id="274" r:id="rId6"/>
    <p:sldId id="279" r:id="rId7"/>
    <p:sldId id="305" r:id="rId8"/>
    <p:sldId id="308" r:id="rId9"/>
    <p:sldId id="300" r:id="rId10"/>
    <p:sldId id="310" r:id="rId11"/>
    <p:sldId id="258" r:id="rId12"/>
    <p:sldId id="260" r:id="rId13"/>
    <p:sldId id="29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B2AC"/>
    <a:srgbClr val="ED8936"/>
    <a:srgbClr val="4EE6B6"/>
    <a:srgbClr val="38E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0170E2-559A-B940-9278-8B50CF8C8761}" v="30" dt="2023-06-01T05:17:52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6271"/>
  </p:normalViewPr>
  <p:slideViewPr>
    <p:cSldViewPr snapToGrid="0">
      <p:cViewPr varScale="1">
        <p:scale>
          <a:sx n="95" d="100"/>
          <a:sy n="95" d="100"/>
        </p:scale>
        <p:origin x="9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9C0E7-959F-964B-8A0F-ADD102DBD72F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C0934-3F2F-CB44-8007-599D65F3AF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94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こんにちは、チームシス研です。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322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そんな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お悩みを解決したい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時、手軽に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2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次会を開催するためのアプリ、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ET GAP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の出番です。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317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800">
                <a:effectLst/>
                <a:ea typeface="游明朝" panose="02020400000000000000" pitchFamily="18" charset="-128"/>
                <a:cs typeface="Times New Roman" panose="02020603050405020304" pitchFamily="18" charset="0"/>
              </a:rPr>
              <a:t>デモ動画のように</a:t>
            </a:r>
            <a:r>
              <a:rPr lang="ja-JP" altLang="ja-JP" sz="1800">
                <a:effectLst/>
                <a:ea typeface="游明朝" panose="02020400000000000000" pitchFamily="18" charset="-128"/>
                <a:cs typeface="Times New Roman" panose="02020603050405020304" pitchFamily="18" charset="0"/>
              </a:rPr>
              <a:t>のように</a:t>
            </a:r>
            <a:r>
              <a:rPr lang="en-US" altLang="ja-JP" sz="1800" dirty="0">
                <a:effectLst/>
                <a:ea typeface="游明朝" panose="02020400000000000000" pitchFamily="18" charset="-128"/>
                <a:cs typeface="Times New Roman" panose="02020603050405020304" pitchFamily="18" charset="0"/>
              </a:rPr>
              <a:t>ET</a:t>
            </a:r>
            <a:r>
              <a:rPr lang="ja-JP" altLang="en-US" sz="1800">
                <a:effectLst/>
                <a:ea typeface="游明朝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1800" dirty="0">
                <a:effectLst/>
                <a:ea typeface="游明朝" panose="02020400000000000000" pitchFamily="18" charset="-128"/>
                <a:cs typeface="Times New Roman" panose="02020603050405020304" pitchFamily="18" charset="0"/>
              </a:rPr>
              <a:t>GAP</a:t>
            </a:r>
            <a:r>
              <a:rPr lang="ja-JP" altLang="ja-JP" sz="1800">
                <a:effectLst/>
                <a:ea typeface="游明朝" panose="02020400000000000000" pitchFamily="18" charset="-128"/>
                <a:cs typeface="Times New Roman" panose="02020603050405020304" pitchFamily="18" charset="0"/>
              </a:rPr>
              <a:t>を用いることによって主催者の方には、突然のキャンセル</a:t>
            </a:r>
            <a:r>
              <a:rPr lang="ja-JP" altLang="en-US" sz="1800">
                <a:effectLst/>
                <a:ea typeface="游明朝" panose="02020400000000000000" pitchFamily="18" charset="-128"/>
                <a:cs typeface="Times New Roman" panose="02020603050405020304" pitchFamily="18" charset="0"/>
              </a:rPr>
              <a:t>や</a:t>
            </a:r>
            <a:r>
              <a:rPr lang="ja-JP" altLang="ja-JP" sz="1800">
                <a:effectLst/>
                <a:ea typeface="游明朝" panose="02020400000000000000" pitchFamily="18" charset="-128"/>
                <a:cs typeface="Times New Roman" panose="02020603050405020304" pitchFamily="18" charset="0"/>
              </a:rPr>
              <a:t>参加</a:t>
            </a:r>
            <a:r>
              <a:rPr lang="ja-JP" altLang="en-US" sz="1800">
                <a:effectLst/>
                <a:ea typeface="游明朝" panose="02020400000000000000" pitchFamily="18" charset="-128"/>
                <a:cs typeface="Times New Roman" panose="02020603050405020304" pitchFamily="18" charset="0"/>
              </a:rPr>
              <a:t>などの参加人数の変化に</a:t>
            </a:r>
            <a:r>
              <a:rPr lang="ja-JP" altLang="ja-JP" sz="1800">
                <a:effectLst/>
                <a:ea typeface="游明朝" panose="02020400000000000000" pitchFamily="18" charset="-128"/>
                <a:cs typeface="Times New Roman" panose="02020603050405020304" pitchFamily="18" charset="0"/>
              </a:rPr>
              <a:t>柔軟に対応できる</a:t>
            </a:r>
            <a:r>
              <a:rPr lang="ja-JP" altLang="ja-JP">
                <a:effectLst/>
              </a:rPr>
              <a:t> </a:t>
            </a:r>
            <a:r>
              <a:rPr lang="ja-JP" altLang="en-US">
                <a:effectLst/>
              </a:rPr>
              <a:t>、またその場限りの</a:t>
            </a:r>
            <a:r>
              <a:rPr lang="en-US" altLang="ja-JP" dirty="0">
                <a:effectLst/>
              </a:rPr>
              <a:t>SNS</a:t>
            </a:r>
            <a:r>
              <a:rPr lang="ja-JP" altLang="en-US">
                <a:effectLst/>
              </a:rPr>
              <a:t>グループを作る手間がなくなると言ったメリットがあります。</a:t>
            </a:r>
            <a:endParaRPr lang="en-US" altLang="ja-JP" dirty="0">
              <a:effectLst/>
            </a:endParaRPr>
          </a:p>
          <a:p>
            <a:r>
              <a:rPr kumimoji="1" lang="ja-JP" altLang="en-US">
                <a:effectLst/>
              </a:rPr>
              <a:t>参加者側にもボタンひとつで簡単に参加、キャンセルが行えるようになっているため、主催者を探したりする手間が省けると言ったメリットがあります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049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技術構成はスライドのようになって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いて、フロントエンドは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React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のフレームワークである</a:t>
            </a:r>
            <a:r>
              <a:rPr lang="en-US" altLang="ja-JP" sz="1800" kern="100" dirty="0" err="1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Next.js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と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CSS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フレームワークとして</a:t>
            </a:r>
            <a:r>
              <a:rPr lang="en-US" altLang="ja-JP" sz="1800" kern="100" dirty="0" err="1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ChakraUI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を用いて開発を行い、</a:t>
            </a:r>
            <a:endParaRPr lang="en-US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バックエンドは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Go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言語の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Web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フレームワークである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Gin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を使って、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DB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は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MySQL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を用いて開発を行いました。</a:t>
            </a:r>
            <a:endParaRPr lang="en-US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126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手軽に簡単に</a:t>
            </a:r>
            <a:r>
              <a:rPr kumimoji="1" lang="en-US" altLang="ja-JP" dirty="0"/>
              <a:t>2</a:t>
            </a:r>
            <a:r>
              <a:rPr kumimoji="1" lang="ja-JP" altLang="en-US"/>
              <a:t>次会開きませんか？</a:t>
            </a:r>
            <a:endParaRPr kumimoji="1" lang="en-US" altLang="ja-JP" dirty="0"/>
          </a:p>
          <a:p>
            <a:r>
              <a:rPr kumimoji="1" lang="ja-JP" altLang="en-US"/>
              <a:t>このアプル、実際に使えるサービスとなっています。</a:t>
            </a:r>
            <a:endParaRPr kumimoji="1" lang="en-US" altLang="ja-JP" dirty="0"/>
          </a:p>
          <a:p>
            <a:r>
              <a:rPr kumimoji="1" lang="ja-JP" altLang="en-US"/>
              <a:t>右下の</a:t>
            </a:r>
            <a:r>
              <a:rPr kumimoji="1" lang="en-US" altLang="ja-JP" dirty="0"/>
              <a:t>QR</a:t>
            </a:r>
            <a:r>
              <a:rPr kumimoji="1" lang="ja-JP" altLang="en-US"/>
              <a:t>コードを読み取ってぜひ使ってみてください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65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突然ですが皆さん、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成人式の二次会を開催することって大変ではないですか？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83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ja-JP" sz="1800">
                <a:effectLst/>
                <a:ea typeface="游明朝"/>
                <a:cs typeface="Times New Roman" panose="02020603050405020304" pitchFamily="18" charset="0"/>
              </a:rPr>
              <a:t>成人式</a:t>
            </a:r>
            <a:r>
              <a:rPr lang="ja-JP" altLang="en-US" sz="1800">
                <a:effectLst/>
                <a:ea typeface="游明朝"/>
                <a:cs typeface="Times New Roman" panose="02020603050405020304" pitchFamily="18" charset="0"/>
              </a:rPr>
              <a:t>の特徴として</a:t>
            </a:r>
            <a:r>
              <a:rPr lang="ja-JP" altLang="ja-JP" sz="1800">
                <a:effectLst/>
                <a:ea typeface="游明朝"/>
                <a:cs typeface="Times New Roman" panose="02020603050405020304" pitchFamily="18" charset="0"/>
              </a:rPr>
              <a:t>非常に多く</a:t>
            </a:r>
            <a:r>
              <a:rPr lang="ja-JP" altLang="en-US" sz="1800">
                <a:effectLst/>
                <a:ea typeface="游明朝"/>
                <a:cs typeface="Times New Roman" panose="02020603050405020304" pitchFamily="18" charset="0"/>
              </a:rPr>
              <a:t>の人が集まる、そして</a:t>
            </a:r>
            <a:r>
              <a:rPr lang="ja-JP" altLang="ja-JP" sz="1800">
                <a:effectLst/>
                <a:ea typeface="游明朝"/>
                <a:cs typeface="Times New Roman" panose="02020603050405020304" pitchFamily="18" charset="0"/>
              </a:rPr>
              <a:t>、出席者全員が</a:t>
            </a:r>
            <a:r>
              <a:rPr lang="en-US" altLang="ja-JP" sz="1800">
                <a:effectLst/>
                <a:ea typeface="游明朝"/>
                <a:cs typeface="Times New Roman" panose="02020603050405020304" pitchFamily="18" charset="0"/>
              </a:rPr>
              <a:t>1</a:t>
            </a:r>
            <a:r>
              <a:rPr lang="ja-JP" altLang="en-US" sz="1800">
                <a:effectLst/>
                <a:ea typeface="游明朝"/>
                <a:cs typeface="Times New Roman" panose="02020603050405020304" pitchFamily="18" charset="0"/>
              </a:rPr>
              <a:t>つの</a:t>
            </a:r>
            <a:r>
              <a:rPr lang="en-US" altLang="ja-JP" sz="1800">
                <a:effectLst/>
                <a:ea typeface="游明朝"/>
                <a:cs typeface="Times New Roman" panose="02020603050405020304" pitchFamily="18" charset="0"/>
              </a:rPr>
              <a:t>SNS</a:t>
            </a:r>
            <a:r>
              <a:rPr lang="ja-JP" altLang="ja-JP" sz="1800">
                <a:effectLst/>
                <a:ea typeface="游明朝"/>
                <a:cs typeface="Times New Roman" panose="02020603050405020304" pitchFamily="18" charset="0"/>
              </a:rPr>
              <a:t>で繋がっているわけでは</a:t>
            </a:r>
            <a:r>
              <a:rPr lang="ja-JP" altLang="en-US" sz="1800">
                <a:effectLst/>
                <a:ea typeface="游明朝"/>
                <a:cs typeface="Times New Roman" panose="02020603050405020304" pitchFamily="18" charset="0"/>
              </a:rPr>
              <a:t>ない</a:t>
            </a:r>
            <a:r>
              <a:rPr lang="ja-JP" altLang="en-US" sz="1800">
                <a:ea typeface="游明朝"/>
                <a:cs typeface="Times New Roman" panose="02020603050405020304" pitchFamily="18" charset="0"/>
              </a:rPr>
              <a:t>、</a:t>
            </a:r>
            <a:r>
              <a:rPr lang="ja-JP" altLang="en-US" sz="1800">
                <a:effectLst/>
                <a:ea typeface="游明朝"/>
                <a:cs typeface="Times New Roman" panose="02020603050405020304" pitchFamily="18" charset="0"/>
              </a:rPr>
              <a:t>と</a:t>
            </a:r>
            <a:r>
              <a:rPr lang="ja-JP" altLang="en-US" sz="1800">
                <a:ea typeface="游明朝"/>
                <a:cs typeface="Times New Roman" panose="02020603050405020304" pitchFamily="18" charset="0"/>
              </a:rPr>
              <a:t>い</a:t>
            </a:r>
            <a:r>
              <a:rPr lang="ja-JP" altLang="en-US" sz="1800">
                <a:effectLst/>
                <a:ea typeface="游明朝"/>
                <a:cs typeface="Times New Roman" panose="02020603050405020304" pitchFamily="18" charset="0"/>
              </a:rPr>
              <a:t>ったことが挙げられます</a:t>
            </a:r>
            <a:r>
              <a:rPr lang="ja-JP" altLang="ja-JP" sz="1800">
                <a:effectLst/>
                <a:ea typeface="游明朝"/>
                <a:cs typeface="Times New Roman" panose="02020603050405020304" pitchFamily="18" charset="0"/>
              </a:rPr>
              <a:t>。</a:t>
            </a:r>
            <a:r>
              <a:rPr lang="ja-JP" altLang="ja-JP">
                <a:ea typeface="游ゴシック"/>
              </a:rPr>
              <a:t> 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43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そんな中、あなたは二次会を企画しようと考えました</a:t>
            </a:r>
            <a:endParaRPr lang="en-US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/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二次会を開催するためには、お店の予約をしなくてはいけません。そこでまず二次会に何人参加するのかを数える必要があります。</a:t>
            </a:r>
            <a:endParaRPr lang="ja-JP" altLang="ja-JP" sz="1800" kern="10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29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しかし、二次会参加者の人数を数えている中で「お金が足りなかった」などの理由でキャンセルしたい人が出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てくる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、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逆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に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一度は参加を断った人が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「やっぱり参加していい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？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」と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参加の意思を伝えてくる場合があります</a:t>
            </a:r>
            <a:endParaRPr lang="ja-JP" altLang="ja-JP" sz="1800" kern="10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9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そんな中、参加人数を手で数えていた場合、「あれ？結局何人参加なんだっけ？」「誰がキャンセルしたんだっけ？」と後から参加する人、キャンセルした人とがグチャグチャになって</a:t>
            </a:r>
            <a:endParaRPr lang="ja-JP" altLang="ja-JP" sz="1800" kern="10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592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当然、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数え漏れが発生し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てしまいます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。</a:t>
            </a:r>
          </a:p>
          <a:p>
            <a:pPr algn="just"/>
            <a:endParaRPr lang="ja-JP" altLang="ja-JP" sz="1800" kern="10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32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また、全員が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SNS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で繋がっているわけではないため、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人数確認のため、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その場限りの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SNS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グループを作成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して連絡することも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手間ですよね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9433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そんな</a:t>
            </a:r>
            <a:r>
              <a:rPr lang="ja-JP" altLang="en-US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お悩みを解決したい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時、手軽に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2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次会を開催するためのアプリ、</a:t>
            </a:r>
            <a:r>
              <a:rPr lang="en-US" altLang="ja-JP" sz="1800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ET GAP</a:t>
            </a:r>
            <a:r>
              <a:rPr lang="ja-JP" altLang="ja-JP" sz="1800" kern="10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の出番です。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0934-3F2F-CB44-8007-599D65F3AF5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131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0483FE-34A1-882F-CB12-402AFC4EA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7986D86-28D7-721C-6E71-FADD57F4E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1EE573-0EB4-065B-E665-F55C2801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8BFA45-19FB-69BB-7F58-32DD6F698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AB0A84-30EE-3979-968A-7FE2A5E2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595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E834A7-F07A-3639-2281-1ED16FA5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DFD2A4B-1907-B0A6-41CE-C3A0FDA13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C83D1D-A70C-C4CC-A550-E95418D6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47BA81-12F6-1920-7532-04B09E92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BA710B-0B89-D7AF-AF52-CBF4F71C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91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C9377E-B7E4-6A96-CFE7-242CE54B9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C8C66DB-DE85-0121-3F25-2AEED8EEE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C72AA5-D44D-E65E-4EE8-1E895665A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FF318D-DD11-6A5F-0653-10AA4916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33749A-2A8C-EF15-B1FE-557D9D18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147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2EBA0-5F4D-B179-59E6-EB287EC8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62D081-C68D-4850-BCFB-A66E03276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83A866-330C-BE1B-CDF5-9F2770D5D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AE344B-6654-8F2F-E724-AAD1ABC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295346-D43E-9C15-E618-0A690E97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262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5937D9-531A-E353-D92B-0266BEA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8C348E-E6A6-9DB0-A0DF-8CA1E611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28AF53-4C34-82AC-D7C5-5E6B7E17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BF10A1-A300-0B5A-316B-A6F23A12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4EEEC7-1360-376C-7B65-C11B75A0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822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EF505D-361F-EE1F-12A2-A7116974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EDEA59-3FE0-3619-5786-F76C28F7A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FFF7092-2BC9-DF12-4B79-2DEA9ECD9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4AF545-12B1-A260-D4F7-82DEECFF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B09A76-27EF-4C41-ED19-65428A65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1B5EB5-AB1D-1495-629E-DD1244E4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2868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71461-4A44-0BA1-EC86-E3F8E533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AC20A7-81A3-9B94-8C93-8A020A293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92C7B2-B477-09D6-9D68-F5BF15920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CCCE4A2-A9BF-82E4-CEFD-99FE92340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8359BFE-84E1-6C68-F69D-DCB7C8508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1BF118-40A0-5074-CFC3-592F543E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A5983E4-1C0F-63F7-8A24-2B29F9CB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DCE607A-519B-D8C7-2E75-654E4A00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1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FE8772-CF66-A8A5-9F5B-A65C32F9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948CE20-FB30-D6FE-A6EA-02BC498B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4008331-E28D-55AE-462B-86E2A87DE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82D68D-37BD-E052-457D-F3D60B15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31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A4955C5-0D4D-1EC4-4837-6445330F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F3290BC-0A21-873F-27ED-5AB607C3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375AD4-DC7A-E8E4-3B16-4569A5FF2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659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7DD816-7F19-97EB-E564-23CFBAE7F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B9D04D-FEB3-D36B-3AF5-D121E9C1A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8D1B250-3499-6C9A-3900-DAB87D9C8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5C2A59-12C9-32E3-DBB5-0120A376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637CC9-BB1D-A04D-0196-63CF0A46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7588FB-B2FE-8700-3484-181A9CB6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96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6A510-B8B1-C0CC-E3FC-BE960760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8C7612E-B2E5-6D44-49AD-2A3A6C9CA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B08AE5-ED32-DF9D-46C9-FD367102C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86A645A-7AA0-4A44-D3F6-613DF38E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6CEE18F-3DB2-C591-004A-09D4714F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9AA278-544A-AB1D-5E55-F09A1EC1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91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2084942-D12F-AC50-54AB-0F4CE1BB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AB1B18D-6F67-EE1F-9FBA-66B52883D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7D680C-D9BB-7F7D-A692-B0F1E7EC4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04FD-0B0A-7F4A-A5A7-C6BD125236F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202FDC-D5AE-703F-A91C-4775613FF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3B17E4-99D2-5C03-7FEA-EA70CBA33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18604-B0D9-0849-87B7-6449D34DB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06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C7EA5BD-FF68-B949-A21A-3ACBE057490F}"/>
              </a:ext>
            </a:extLst>
          </p:cNvPr>
          <p:cNvSpPr/>
          <p:nvPr/>
        </p:nvSpPr>
        <p:spPr>
          <a:xfrm>
            <a:off x="0" y="5349835"/>
            <a:ext cx="12192000" cy="1508166"/>
          </a:xfrm>
          <a:prstGeom prst="rect">
            <a:avLst/>
          </a:prstGeom>
          <a:solidFill>
            <a:srgbClr val="ED8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D8936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BA6AAD4-8E27-C5C3-7D19-D7134AABCC38}"/>
              </a:ext>
            </a:extLst>
          </p:cNvPr>
          <p:cNvSpPr/>
          <p:nvPr/>
        </p:nvSpPr>
        <p:spPr>
          <a:xfrm>
            <a:off x="0" y="-1"/>
            <a:ext cx="12192000" cy="1540566"/>
          </a:xfrm>
          <a:prstGeom prst="rect">
            <a:avLst/>
          </a:prstGeom>
          <a:solidFill>
            <a:srgbClr val="38B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EA5911-2C29-FD4D-4663-357C95E19B00}"/>
              </a:ext>
            </a:extLst>
          </p:cNvPr>
          <p:cNvSpPr txBox="1"/>
          <p:nvPr/>
        </p:nvSpPr>
        <p:spPr>
          <a:xfrm>
            <a:off x="4308581" y="2347574"/>
            <a:ext cx="5809604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400" dirty="0"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ET GAP</a:t>
            </a:r>
          </a:p>
        </p:txBody>
      </p:sp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9D98B032-11A6-D2F3-661A-BB424CF35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0223"/>
            <a:ext cx="3101009" cy="3101009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D3E5E1F8-FA12-D36C-D797-A849E667101D}"/>
              </a:ext>
            </a:extLst>
          </p:cNvPr>
          <p:cNvSpPr/>
          <p:nvPr/>
        </p:nvSpPr>
        <p:spPr>
          <a:xfrm>
            <a:off x="10640461" y="154323"/>
            <a:ext cx="1206982" cy="1231916"/>
          </a:xfrm>
          <a:prstGeom prst="ellipse">
            <a:avLst/>
          </a:prstGeom>
          <a:solidFill>
            <a:srgbClr val="ED89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10</a:t>
            </a:r>
            <a:endParaRPr kumimoji="1" lang="ja-JP" altLang="en-US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E03EB9-57B9-5866-44FE-F99A765C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2534032"/>
            <a:ext cx="1789936" cy="17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9A2135-E761-1F74-2915-5FBDD18FB144}"/>
              </a:ext>
            </a:extLst>
          </p:cNvPr>
          <p:cNvSpPr txBox="1"/>
          <p:nvPr/>
        </p:nvSpPr>
        <p:spPr>
          <a:xfrm>
            <a:off x="8018383" y="5565309"/>
            <a:ext cx="4199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   </a:t>
            </a:r>
            <a:r>
              <a:rPr kumimoji="1" lang="en-US" altLang="ja-JP" sz="3200" dirty="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Ota	</a:t>
            </a:r>
            <a:r>
              <a:rPr lang="ja-JP" altLang="en-US" sz="320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lang="en-US" altLang="ja-JP" sz="3200" dirty="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kumimoji="1" lang="en-US" altLang="ja-JP" sz="3200" dirty="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Shimizu</a:t>
            </a:r>
            <a:endParaRPr lang="en-US" altLang="ja-JP" sz="3200" dirty="0">
              <a:solidFill>
                <a:schemeClr val="bg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lang="en-US" altLang="ja-JP" sz="3200" dirty="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Mizutani</a:t>
            </a:r>
            <a:r>
              <a:rPr lang="ja-JP" altLang="en-US" sz="320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　</a:t>
            </a:r>
            <a:r>
              <a:rPr lang="en-US" altLang="ja-JP" sz="3200" dirty="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Hayashi</a:t>
            </a:r>
          </a:p>
        </p:txBody>
      </p:sp>
    </p:spTree>
    <p:extLst>
      <p:ext uri="{BB962C8B-B14F-4D97-AF65-F5344CB8AC3E}">
        <p14:creationId xmlns:p14="http://schemas.microsoft.com/office/powerpoint/2010/main" val="102432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F3C791-4BC2-59F3-FFFF-659DD4C057DD}"/>
              </a:ext>
            </a:extLst>
          </p:cNvPr>
          <p:cNvSpPr txBox="1"/>
          <p:nvPr/>
        </p:nvSpPr>
        <p:spPr>
          <a:xfrm>
            <a:off x="1207482" y="400108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手軽に二次会を開催するためのアプリ</a:t>
            </a:r>
            <a:endParaRPr kumimoji="1" lang="ja-JP" altLang="en-US" sz="4400">
              <a:solidFill>
                <a:schemeClr val="bg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8" name="HackU.mp4">
            <a:hlinkClick r:id="" action="ppaction://media"/>
            <a:extLst>
              <a:ext uri="{FF2B5EF4-FFF2-40B4-BE49-F238E27FC236}">
                <a16:creationId xmlns:a16="http://schemas.microsoft.com/office/drawing/2014/main" id="{17D804EF-A10E-E51A-9DBE-A6FF55652F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5F97F-E518-EF58-620E-028AC242E5B6}"/>
              </a:ext>
            </a:extLst>
          </p:cNvPr>
          <p:cNvSpPr txBox="1"/>
          <p:nvPr/>
        </p:nvSpPr>
        <p:spPr>
          <a:xfrm>
            <a:off x="2198945" y="920244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ja-JP" altLang="en-US" sz="3600" b="1">
                <a:latin typeface="Hiragino Sans W4" panose="020B0400000000000000" pitchFamily="34" charset="-128"/>
                <a:ea typeface="Hiragino Sans W4"/>
              </a:rPr>
              <a:t>主催者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DA2EA5-9F93-439F-EFE0-C7BBA1E6292D}"/>
              </a:ext>
            </a:extLst>
          </p:cNvPr>
          <p:cNvSpPr txBox="1"/>
          <p:nvPr/>
        </p:nvSpPr>
        <p:spPr>
          <a:xfrm>
            <a:off x="8421012" y="920243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ja-JP" altLang="en-US" sz="3600" b="1">
                <a:latin typeface="Hiragino Sans W4" panose="020B0400000000000000" pitchFamily="34" charset="-128"/>
                <a:ea typeface="Hiragino Sans W4"/>
              </a:rPr>
              <a:t>参加者</a:t>
            </a:r>
            <a:endParaRPr lang="ja-JP" altLang="en-US" sz="3600" b="1">
              <a:latin typeface="Hiragino Sans W4" panose="020B0400000000000000" pitchFamily="34" charset="-128"/>
              <a:ea typeface="Hiragino Sans W4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6C60BCEF-0B4A-BB15-D594-B50E86875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8943" y="4513043"/>
            <a:ext cx="1947677" cy="1931988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F7089D2-981A-AF22-87D3-AADD7ED02837}"/>
              </a:ext>
            </a:extLst>
          </p:cNvPr>
          <p:cNvCxnSpPr>
            <a:cxnSpLocks/>
          </p:cNvCxnSpPr>
          <p:nvPr/>
        </p:nvCxnSpPr>
        <p:spPr>
          <a:xfrm>
            <a:off x="6096000" y="1243410"/>
            <a:ext cx="0" cy="5277107"/>
          </a:xfrm>
          <a:prstGeom prst="line">
            <a:avLst/>
          </a:prstGeom>
          <a:ln w="508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0DF7323E-B017-53F1-71EC-89D208821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9144" y="4588529"/>
            <a:ext cx="1253397" cy="1931988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A2DADF8-E534-01D8-A1FF-715C46FC7BB4}"/>
              </a:ext>
            </a:extLst>
          </p:cNvPr>
          <p:cNvSpPr txBox="1"/>
          <p:nvPr/>
        </p:nvSpPr>
        <p:spPr>
          <a:xfrm>
            <a:off x="18861" y="235159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latin typeface="Hiragino Sans W4" panose="020B0400000000000000" pitchFamily="34" charset="-128"/>
                <a:ea typeface="Hiragino Sans W4" panose="020B0400000000000000" pitchFamily="34" charset="-128"/>
              </a:rPr>
              <a:t>人数の変化に</a:t>
            </a:r>
            <a:r>
              <a:rPr lang="ja-JP" altLang="en-US" sz="3200">
                <a:solidFill>
                  <a:srgbClr val="ED8936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柔軟に対応</a:t>
            </a:r>
            <a:r>
              <a:rPr lang="ja-JP" altLang="en-US" sz="32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できる</a:t>
            </a:r>
            <a:endParaRPr kumimoji="1" lang="ja-JP" altLang="en-US" sz="32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CE23490-15DA-DF1E-7CEA-90E2E17BC2EE}"/>
              </a:ext>
            </a:extLst>
          </p:cNvPr>
          <p:cNvSpPr txBox="1"/>
          <p:nvPr/>
        </p:nvSpPr>
        <p:spPr>
          <a:xfrm>
            <a:off x="6446112" y="2911197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latin typeface="Hiragino Sans W4" panose="020B0400000000000000" pitchFamily="34" charset="-128"/>
                <a:ea typeface="Hiragino Sans W4" panose="020B0400000000000000" pitchFamily="34" charset="-128"/>
              </a:rPr>
              <a:t>主催者に参加、キャンセルを</a:t>
            </a:r>
            <a:endParaRPr kumimoji="1" lang="en-US" altLang="ja-JP" sz="32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lang="ja-JP" altLang="en-US" sz="3200">
                <a:solidFill>
                  <a:srgbClr val="ED8936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　 </a:t>
            </a:r>
            <a:r>
              <a:rPr lang="en-US" altLang="ja-JP" sz="3200" dirty="0">
                <a:solidFill>
                  <a:srgbClr val="ED8936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kumimoji="1" lang="ja-JP" altLang="en-US" sz="3200">
                <a:solidFill>
                  <a:srgbClr val="ED8936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直接伝える必要</a:t>
            </a:r>
            <a:r>
              <a:rPr kumimoji="1" lang="ja-JP" altLang="en-US" sz="32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がない</a:t>
            </a:r>
            <a:endParaRPr kumimoji="1" lang="en-US" altLang="ja-JP" sz="32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6D11D91-3C27-09FA-03D0-4FCF6F2B3B90}"/>
              </a:ext>
            </a:extLst>
          </p:cNvPr>
          <p:cNvSpPr txBox="1"/>
          <p:nvPr/>
        </p:nvSpPr>
        <p:spPr>
          <a:xfrm>
            <a:off x="441101" y="3721388"/>
            <a:ext cx="5463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>
                <a:solidFill>
                  <a:srgbClr val="ED8936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SNS</a:t>
            </a:r>
            <a:r>
              <a:rPr lang="ja-JP" altLang="en-US" sz="2400">
                <a:solidFill>
                  <a:srgbClr val="ED8936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グループ</a:t>
            </a:r>
            <a:r>
              <a:rPr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を作る手間を省略できる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60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6CD58-447D-2D7A-BD05-7A5EC9811630}"/>
              </a:ext>
            </a:extLst>
          </p:cNvPr>
          <p:cNvSpPr txBox="1"/>
          <p:nvPr/>
        </p:nvSpPr>
        <p:spPr>
          <a:xfrm>
            <a:off x="284278" y="31731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latin typeface="Hiragino Sans W4" panose="020B0400000000000000" pitchFamily="34" charset="-128"/>
                <a:ea typeface="Hiragino Sans W4" panose="020B0400000000000000" pitchFamily="34" charset="-128"/>
              </a:rPr>
              <a:t>技術構成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495EEBF-1102-EF74-F643-DD13A31E34C2}"/>
              </a:ext>
            </a:extLst>
          </p:cNvPr>
          <p:cNvSpPr/>
          <p:nvPr/>
        </p:nvSpPr>
        <p:spPr>
          <a:xfrm>
            <a:off x="772257" y="1771648"/>
            <a:ext cx="3865910" cy="4627997"/>
          </a:xfrm>
          <a:prstGeom prst="rect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5341D0-EDBE-2E17-AFB0-131ABFB7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54" y="2907787"/>
            <a:ext cx="2742372" cy="169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C116B14-CDDA-BAFA-49C5-686D87130B14}"/>
              </a:ext>
            </a:extLst>
          </p:cNvPr>
          <p:cNvSpPr/>
          <p:nvPr/>
        </p:nvSpPr>
        <p:spPr>
          <a:xfrm>
            <a:off x="7553835" y="1771648"/>
            <a:ext cx="3865910" cy="4627997"/>
          </a:xfrm>
          <a:prstGeom prst="rect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86D8E974-A223-399F-ECFA-92C7287FD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680" y="3776227"/>
            <a:ext cx="1758833" cy="1758833"/>
          </a:xfrm>
          <a:prstGeom prst="rect">
            <a:avLst/>
          </a:prstGeom>
        </p:spPr>
      </p:pic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E7FB78E8-3E30-D7A6-0200-0A332FA1B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171" y="2083407"/>
            <a:ext cx="2871235" cy="2871235"/>
          </a:xfrm>
          <a:prstGeom prst="rect">
            <a:avLst/>
          </a:prstGeom>
        </p:spPr>
      </p:pic>
      <p:pic>
        <p:nvPicPr>
          <p:cNvPr id="15" name="図 14" descr="ロゴ&#10;&#10;自動的に生成された説明">
            <a:extLst>
              <a:ext uri="{FF2B5EF4-FFF2-40B4-BE49-F238E27FC236}">
                <a16:creationId xmlns:a16="http://schemas.microsoft.com/office/drawing/2014/main" id="{1C456778-8372-0855-998F-DBB04EE8B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302" y="4361174"/>
            <a:ext cx="2445353" cy="629715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08125CB-8CC5-919D-94E1-31CB526AA853}"/>
              </a:ext>
            </a:extLst>
          </p:cNvPr>
          <p:cNvCxnSpPr>
            <a:cxnSpLocks/>
          </p:cNvCxnSpPr>
          <p:nvPr/>
        </p:nvCxnSpPr>
        <p:spPr>
          <a:xfrm>
            <a:off x="4953001" y="3293362"/>
            <a:ext cx="2343150" cy="0"/>
          </a:xfrm>
          <a:prstGeom prst="straightConnector1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B389B9F-7D27-3E5D-9E4A-E2D11F9142D5}"/>
              </a:ext>
            </a:extLst>
          </p:cNvPr>
          <p:cNvCxnSpPr>
            <a:cxnSpLocks/>
          </p:cNvCxnSpPr>
          <p:nvPr/>
        </p:nvCxnSpPr>
        <p:spPr>
          <a:xfrm flipH="1">
            <a:off x="4953001" y="5132141"/>
            <a:ext cx="2343150" cy="0"/>
          </a:xfrm>
          <a:prstGeom prst="straightConnector1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3A2B4CC-ED0D-A623-3156-7B02ADE9CDA7}"/>
              </a:ext>
            </a:extLst>
          </p:cNvPr>
          <p:cNvSpPr txBox="1"/>
          <p:nvPr/>
        </p:nvSpPr>
        <p:spPr>
          <a:xfrm>
            <a:off x="5234226" y="553506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部屋、ユーザ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データ取得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E128C1-84C4-AE0B-C1C5-4E2F4E16E1BA}"/>
              </a:ext>
            </a:extLst>
          </p:cNvPr>
          <p:cNvSpPr txBox="1"/>
          <p:nvPr/>
        </p:nvSpPr>
        <p:spPr>
          <a:xfrm>
            <a:off x="5080337" y="2260906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部屋、ユーザ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 データ要求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068591D-60D6-4251-62B4-5E7A5B094096}"/>
              </a:ext>
            </a:extLst>
          </p:cNvPr>
          <p:cNvSpPr txBox="1"/>
          <p:nvPr/>
        </p:nvSpPr>
        <p:spPr>
          <a:xfrm>
            <a:off x="1307854" y="11733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ED8936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フロントエンド</a:t>
            </a:r>
            <a:endParaRPr kumimoji="1" lang="ja-JP" altLang="en-US" sz="2800">
              <a:solidFill>
                <a:srgbClr val="ED8936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CD5609A-E863-B721-7F66-30381A9CDD43}"/>
              </a:ext>
            </a:extLst>
          </p:cNvPr>
          <p:cNvSpPr txBox="1"/>
          <p:nvPr/>
        </p:nvSpPr>
        <p:spPr>
          <a:xfrm>
            <a:off x="8317238" y="117334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chemeClr val="accent1">
                    <a:lumMod val="7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バックエンド</a:t>
            </a:r>
            <a:endParaRPr kumimoji="1" lang="ja-JP" altLang="en-US" sz="2800">
              <a:solidFill>
                <a:schemeClr val="accent1">
                  <a:lumMod val="7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239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C7EA5BD-FF68-B949-A21A-3ACBE057490F}"/>
              </a:ext>
            </a:extLst>
          </p:cNvPr>
          <p:cNvSpPr/>
          <p:nvPr/>
        </p:nvSpPr>
        <p:spPr>
          <a:xfrm>
            <a:off x="0" y="5695271"/>
            <a:ext cx="12192000" cy="1162730"/>
          </a:xfrm>
          <a:prstGeom prst="rect">
            <a:avLst/>
          </a:prstGeom>
          <a:solidFill>
            <a:srgbClr val="ED8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D8936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BA6AAD4-8E27-C5C3-7D19-D7134AABCC38}"/>
              </a:ext>
            </a:extLst>
          </p:cNvPr>
          <p:cNvSpPr/>
          <p:nvPr/>
        </p:nvSpPr>
        <p:spPr>
          <a:xfrm>
            <a:off x="0" y="-1"/>
            <a:ext cx="12192000" cy="1285875"/>
          </a:xfrm>
          <a:prstGeom prst="rect">
            <a:avLst/>
          </a:prstGeom>
          <a:solidFill>
            <a:srgbClr val="38B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EA5911-2C29-FD4D-4663-357C95E19B00}"/>
              </a:ext>
            </a:extLst>
          </p:cNvPr>
          <p:cNvSpPr txBox="1"/>
          <p:nvPr/>
        </p:nvSpPr>
        <p:spPr>
          <a:xfrm>
            <a:off x="3652780" y="2697631"/>
            <a:ext cx="5809604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400" dirty="0"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ET GAP</a:t>
            </a:r>
          </a:p>
        </p:txBody>
      </p:sp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9D98B032-11A6-D2F3-661A-BB424CF35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63564"/>
            <a:ext cx="2413000" cy="2413000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D3E5E1F8-FA12-D36C-D797-A849E667101D}"/>
              </a:ext>
            </a:extLst>
          </p:cNvPr>
          <p:cNvSpPr/>
          <p:nvPr/>
        </p:nvSpPr>
        <p:spPr>
          <a:xfrm>
            <a:off x="10729913" y="86855"/>
            <a:ext cx="1114424" cy="1112162"/>
          </a:xfrm>
          <a:prstGeom prst="ellipse">
            <a:avLst/>
          </a:prstGeom>
          <a:solidFill>
            <a:srgbClr val="ED89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10</a:t>
            </a:r>
            <a:endParaRPr kumimoji="1" lang="ja-JP" altLang="en-US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4BF7EC-7EFC-4FC2-0E68-EF35FA5D041E}"/>
              </a:ext>
            </a:extLst>
          </p:cNvPr>
          <p:cNvSpPr txBox="1"/>
          <p:nvPr/>
        </p:nvSpPr>
        <p:spPr>
          <a:xfrm>
            <a:off x="1206500" y="1675911"/>
            <a:ext cx="977703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ja-JP" altLang="en-US" sz="4400" b="1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手軽</a:t>
            </a:r>
            <a:r>
              <a:rPr kumimoji="1" lang="ja-JP" altLang="en-US" sz="4400" b="1">
                <a:latin typeface="Hiragino Sans W4" panose="020B0400000000000000" pitchFamily="34" charset="-128"/>
                <a:ea typeface="Hiragino Sans W4"/>
              </a:rPr>
              <a:t>に、</a:t>
            </a:r>
            <a:r>
              <a:rPr kumimoji="1" lang="ja-JP" altLang="en-US" sz="4400" b="1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簡単</a:t>
            </a:r>
            <a:r>
              <a:rPr kumimoji="1" lang="ja-JP" altLang="en-US" sz="4400" b="1">
                <a:latin typeface="Hiragino Sans W4" panose="020B0400000000000000" pitchFamily="34" charset="-128"/>
                <a:ea typeface="Hiragino Sans W4"/>
              </a:rPr>
              <a:t>に二次会開きませんか？</a:t>
            </a:r>
            <a:endParaRPr lang="ja-JP" altLang="en-US" sz="4400" b="1">
              <a:latin typeface="Hiragino Sans W4" panose="020B0400000000000000" pitchFamily="34" charset="-128"/>
              <a:ea typeface="Hiragino Sans W4"/>
            </a:endParaRPr>
          </a:p>
        </p:txBody>
      </p:sp>
      <p:pic>
        <p:nvPicPr>
          <p:cNvPr id="3" name="図 2" descr="QR コード&#10;&#10;自動的に生成された説明">
            <a:extLst>
              <a:ext uri="{FF2B5EF4-FFF2-40B4-BE49-F238E27FC236}">
                <a16:creationId xmlns:a16="http://schemas.microsoft.com/office/drawing/2014/main" id="{F9DAFD8A-7E10-B014-06C3-121769CDD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125" y="4159972"/>
            <a:ext cx="2605881" cy="2605881"/>
          </a:xfrm>
          <a:prstGeom prst="round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BE03EB9-57B9-5866-44FE-F99A765C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48" y="2835389"/>
            <a:ext cx="1789936" cy="17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65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5ABCF4-39EE-533C-9176-7FC2DA92146C}"/>
              </a:ext>
            </a:extLst>
          </p:cNvPr>
          <p:cNvSpPr txBox="1"/>
          <p:nvPr/>
        </p:nvSpPr>
        <p:spPr>
          <a:xfrm>
            <a:off x="556661" y="2085682"/>
            <a:ext cx="11078674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ja-JP" altLang="en-US" sz="9600" b="1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成人式</a:t>
            </a:r>
            <a:r>
              <a:rPr kumimoji="1" lang="en-US" altLang="ja-JP" sz="9600" b="1" dirty="0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2</a:t>
            </a:r>
            <a:r>
              <a:rPr kumimoji="1" lang="ja-JP" altLang="en-US" sz="9600" b="1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次会の</a:t>
            </a:r>
            <a:r>
              <a:rPr lang="ja-JP" altLang="en-US" sz="9600" b="1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開催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2F14BD-F87A-0493-F328-4D64FD648432}"/>
              </a:ext>
            </a:extLst>
          </p:cNvPr>
          <p:cNvSpPr txBox="1"/>
          <p:nvPr/>
        </p:nvSpPr>
        <p:spPr>
          <a:xfrm>
            <a:off x="3438860" y="4298675"/>
            <a:ext cx="531427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ja-JP" altLang="en-US" sz="4000" b="1">
                <a:latin typeface="Hiragino Sans W4" panose="020B0400000000000000" pitchFamily="34" charset="-128"/>
                <a:ea typeface="Hiragino Sans W4"/>
              </a:rPr>
              <a:t>大変ではないですか？</a:t>
            </a:r>
          </a:p>
        </p:txBody>
      </p:sp>
    </p:spTree>
    <p:extLst>
      <p:ext uri="{BB962C8B-B14F-4D97-AF65-F5344CB8AC3E}">
        <p14:creationId xmlns:p14="http://schemas.microsoft.com/office/powerpoint/2010/main" val="293648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1CF20A4-3F6B-3609-713C-3F44D9C47696}"/>
              </a:ext>
            </a:extLst>
          </p:cNvPr>
          <p:cNvSpPr txBox="1"/>
          <p:nvPr/>
        </p:nvSpPr>
        <p:spPr>
          <a:xfrm>
            <a:off x="443028" y="391399"/>
            <a:ext cx="295465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ja-JP" altLang="en-US" sz="3600">
                <a:latin typeface="Corbel"/>
                <a:ea typeface="Hiragino Sans W4"/>
                <a:cs typeface="Gautami"/>
              </a:rPr>
              <a:t>成人式の特徴</a:t>
            </a:r>
            <a:endParaRPr lang="ja-JP" altLang="en-US" sz="3600">
              <a:latin typeface="Corbel"/>
              <a:ea typeface="Hiragino Sans W4"/>
              <a:cs typeface="Gautami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241026-C9C3-A36E-26BA-9DB5AD90B531}"/>
              </a:ext>
            </a:extLst>
          </p:cNvPr>
          <p:cNvSpPr txBox="1"/>
          <p:nvPr/>
        </p:nvSpPr>
        <p:spPr>
          <a:xfrm>
            <a:off x="771939" y="1997839"/>
            <a:ext cx="11420061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6000" b="1">
                <a:latin typeface="Hiragino Sans W4" panose="020B0400000000000000" pitchFamily="34" charset="-128"/>
                <a:ea typeface="Hiragino Sans W4"/>
              </a:rPr>
              <a:t>・人数が</a:t>
            </a:r>
            <a:r>
              <a:rPr kumimoji="1" lang="ja-JP" altLang="en-US" sz="6000" b="1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非常に多い</a:t>
            </a:r>
            <a:endParaRPr lang="en-US" altLang="ja-JP" sz="6000" b="1" dirty="0">
              <a:solidFill>
                <a:srgbClr val="ED8936"/>
              </a:solidFill>
              <a:latin typeface="Hiragino Sans W4" panose="020B0400000000000000" pitchFamily="34" charset="-128"/>
              <a:ea typeface="Hiragino Sans W4"/>
            </a:endParaRPr>
          </a:p>
          <a:p>
            <a:endParaRPr kumimoji="1" lang="en-US" altLang="ja-JP" sz="60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6000" b="1">
                <a:latin typeface="Hiragino Sans W4" panose="020B0400000000000000" pitchFamily="34" charset="-128"/>
                <a:ea typeface="Hiragino Sans W4"/>
              </a:rPr>
              <a:t>・全員が</a:t>
            </a:r>
            <a:r>
              <a:rPr kumimoji="1" lang="en-US" altLang="ja-JP" sz="6000" b="1" dirty="0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SNS</a:t>
            </a:r>
            <a:r>
              <a:rPr kumimoji="1" lang="ja-JP" altLang="en-US" sz="6000" b="1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で繋がっていない</a:t>
            </a:r>
            <a:endParaRPr lang="ja-JP" altLang="en-US" sz="6000" b="1">
              <a:solidFill>
                <a:srgbClr val="ED8936"/>
              </a:solidFill>
              <a:latin typeface="Hiragino Sans W4" panose="020B0400000000000000" pitchFamily="34" charset="-128"/>
              <a:ea typeface="Hiragino Sans W4"/>
            </a:endParaRPr>
          </a:p>
        </p:txBody>
      </p:sp>
    </p:spTree>
    <p:extLst>
      <p:ext uri="{BB962C8B-B14F-4D97-AF65-F5344CB8AC3E}">
        <p14:creationId xmlns:p14="http://schemas.microsoft.com/office/powerpoint/2010/main" val="238607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58D1436D-DF68-B83D-3458-4164F7595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580" y="4684493"/>
            <a:ext cx="1947677" cy="1931988"/>
          </a:xfrm>
          <a:prstGeom prst="rect">
            <a:avLst/>
          </a:prstGeom>
        </p:spPr>
      </p:pic>
      <p:sp>
        <p:nvSpPr>
          <p:cNvPr id="4" name="円形吹き出し 3">
            <a:extLst>
              <a:ext uri="{FF2B5EF4-FFF2-40B4-BE49-F238E27FC236}">
                <a16:creationId xmlns:a16="http://schemas.microsoft.com/office/drawing/2014/main" id="{26C0403C-3AE7-4F86-A8CB-200A58971A82}"/>
              </a:ext>
            </a:extLst>
          </p:cNvPr>
          <p:cNvSpPr/>
          <p:nvPr/>
        </p:nvSpPr>
        <p:spPr>
          <a:xfrm>
            <a:off x="520827" y="330418"/>
            <a:ext cx="11150345" cy="5014913"/>
          </a:xfrm>
          <a:prstGeom prst="wedgeEllipseCallout">
            <a:avLst>
              <a:gd name="adj1" fmla="val -37491"/>
              <a:gd name="adj2" fmla="val 436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FDC9F8-D20F-08FB-CF5C-FEA9036BDD70}"/>
              </a:ext>
            </a:extLst>
          </p:cNvPr>
          <p:cNvSpPr txBox="1"/>
          <p:nvPr/>
        </p:nvSpPr>
        <p:spPr>
          <a:xfrm>
            <a:off x="1156185" y="1960711"/>
            <a:ext cx="10081606" cy="17543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/>
              </a:rPr>
              <a:t>成人式二次会のお店予約</a:t>
            </a:r>
            <a:r>
              <a:rPr lang="ja-JP" altLang="en-US" sz="5400" b="1">
                <a:latin typeface="Hiragino Sans W4" panose="020B0400000000000000" pitchFamily="34" charset="-128"/>
                <a:ea typeface="Hiragino Sans W4"/>
              </a:rPr>
              <a:t>のため</a:t>
            </a:r>
            <a:endParaRPr lang="en-US" altLang="ja-JP" sz="5400" b="1" dirty="0">
              <a:latin typeface="Hiragino Sans W4" panose="020B0400000000000000" pitchFamily="34" charset="-128"/>
              <a:ea typeface="Hiragino Sans W4"/>
            </a:endParaRPr>
          </a:p>
          <a:p>
            <a:r>
              <a:rPr kumimoji="1" lang="ja-JP" altLang="en-US" sz="5400" b="1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　　 　人数を数えよう</a:t>
            </a:r>
            <a:endParaRPr lang="ja-JP" altLang="en-US" sz="5400" b="1">
              <a:latin typeface="Hiragino Sans W4" panose="020B0400000000000000" pitchFamily="34" charset="-128"/>
              <a:ea typeface="Hiragino Sans W4"/>
            </a:endParaRPr>
          </a:p>
        </p:txBody>
      </p:sp>
    </p:spTree>
    <p:extLst>
      <p:ext uri="{BB962C8B-B14F-4D97-AF65-F5344CB8AC3E}">
        <p14:creationId xmlns:p14="http://schemas.microsoft.com/office/powerpoint/2010/main" val="320730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人, 道路, 屋外, 男 が含まれている画像&#10;&#10;自動的に生成された説明">
            <a:extLst>
              <a:ext uri="{FF2B5EF4-FFF2-40B4-BE49-F238E27FC236}">
                <a16:creationId xmlns:a16="http://schemas.microsoft.com/office/drawing/2014/main" id="{1F7D099A-D27B-2D9F-A7ED-2B36363D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84CA13-FBBF-925A-86CF-6BA8C90F93F5}"/>
              </a:ext>
            </a:extLst>
          </p:cNvPr>
          <p:cNvSpPr/>
          <p:nvPr/>
        </p:nvSpPr>
        <p:spPr>
          <a:xfrm>
            <a:off x="-2390" y="0"/>
            <a:ext cx="1219439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28140D-8466-8DC7-870B-9FFA22E28144}"/>
              </a:ext>
            </a:extLst>
          </p:cNvPr>
          <p:cNvSpPr txBox="1"/>
          <p:nvPr/>
        </p:nvSpPr>
        <p:spPr>
          <a:xfrm>
            <a:off x="347870" y="356459"/>
            <a:ext cx="7629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参加者を数えている中</a:t>
            </a:r>
            <a:r>
              <a:rPr lang="en-US" altLang="ja-JP" sz="5400" dirty="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...</a:t>
            </a:r>
            <a:endParaRPr kumimoji="1" lang="ja-JP" altLang="en-US" sz="5400">
              <a:solidFill>
                <a:schemeClr val="bg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E9E5B5BB-2648-D37C-DB52-2BFDC329B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67233">
            <a:off x="-169733" y="1805178"/>
            <a:ext cx="6390358" cy="257489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1B03D0B-875A-BBC0-6C6E-C9540DB86519}"/>
              </a:ext>
            </a:extLst>
          </p:cNvPr>
          <p:cNvSpPr txBox="1"/>
          <p:nvPr/>
        </p:nvSpPr>
        <p:spPr>
          <a:xfrm rot="20620522">
            <a:off x="360332" y="286179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悪いんだけどキャンセルしていい？</a:t>
            </a:r>
          </a:p>
        </p:txBody>
      </p: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699D0F11-A910-5AEF-BBC9-213265033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93642">
            <a:off x="6319195" y="1546149"/>
            <a:ext cx="5873497" cy="2574891"/>
          </a:xfrm>
          <a:prstGeom prst="rect">
            <a:avLst/>
          </a:prstGeom>
          <a:effectLst>
            <a:reflection endPos="0" dist="508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964F18-442F-C1CE-B9AD-2ED53056A5B9}"/>
              </a:ext>
            </a:extLst>
          </p:cNvPr>
          <p:cNvSpPr txBox="1"/>
          <p:nvPr/>
        </p:nvSpPr>
        <p:spPr>
          <a:xfrm rot="761330">
            <a:off x="7232701" y="2602761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やっぱり参加したいんだけど</a:t>
            </a:r>
            <a:r>
              <a:rPr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...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992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7D2A0175-FDB4-8DA7-D451-8CF55580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260" y="4629150"/>
            <a:ext cx="1338262" cy="1987331"/>
          </a:xfrm>
          <a:prstGeom prst="rect">
            <a:avLst/>
          </a:prstGeom>
        </p:spPr>
      </p:pic>
      <p:sp>
        <p:nvSpPr>
          <p:cNvPr id="10" name="円形吹き出し 9">
            <a:extLst>
              <a:ext uri="{FF2B5EF4-FFF2-40B4-BE49-F238E27FC236}">
                <a16:creationId xmlns:a16="http://schemas.microsoft.com/office/drawing/2014/main" id="{0825E6FC-D707-4DBB-818B-DF5B9B773E59}"/>
              </a:ext>
            </a:extLst>
          </p:cNvPr>
          <p:cNvSpPr/>
          <p:nvPr/>
        </p:nvSpPr>
        <p:spPr>
          <a:xfrm>
            <a:off x="540260" y="248274"/>
            <a:ext cx="11150345" cy="5014913"/>
          </a:xfrm>
          <a:prstGeom prst="wedgeEllipseCallout">
            <a:avLst>
              <a:gd name="adj1" fmla="val -37491"/>
              <a:gd name="adj2" fmla="val 436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AD5D19-4D53-715E-5C46-5000F6729CB1}"/>
              </a:ext>
            </a:extLst>
          </p:cNvPr>
          <p:cNvSpPr txBox="1"/>
          <p:nvPr/>
        </p:nvSpPr>
        <p:spPr>
          <a:xfrm>
            <a:off x="1714227" y="1594813"/>
            <a:ext cx="8981946" cy="23083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ja-JP" altLang="en-US" sz="4800" b="1">
                <a:latin typeface="Hiragino Sans W4" panose="020B0400000000000000" pitchFamily="34" charset="-128"/>
                <a:ea typeface="Hiragino Sans W4"/>
              </a:rPr>
              <a:t>あの子は結局参加なんだっけ？</a:t>
            </a:r>
            <a:endParaRPr lang="en-US" altLang="ja-JP" sz="4800" b="1" dirty="0">
              <a:latin typeface="Hiragino Sans W4" panose="020B0400000000000000" pitchFamily="34" charset="-128"/>
              <a:ea typeface="Hiragino Sans W4"/>
            </a:endParaRPr>
          </a:p>
          <a:p>
            <a:endParaRPr lang="en-US" altLang="ja-JP" sz="48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lang="ja-JP" altLang="en-US" sz="4800" b="1">
                <a:latin typeface="Hiragino Sans W4" panose="020B0400000000000000" pitchFamily="34" charset="-128"/>
                <a:ea typeface="Hiragino Sans W4"/>
              </a:rPr>
              <a:t>あれ？キャンセル何人だっけ？</a:t>
            </a:r>
            <a:endParaRPr lang="en-US" altLang="ja-JP" sz="4800" b="1" dirty="0">
              <a:latin typeface="Hiragino Sans W4" panose="020B0400000000000000" pitchFamily="34" charset="-128"/>
              <a:ea typeface="Hiragino Sans W4"/>
            </a:endParaRPr>
          </a:p>
        </p:txBody>
      </p:sp>
    </p:spTree>
    <p:extLst>
      <p:ext uri="{BB962C8B-B14F-4D97-AF65-F5344CB8AC3E}">
        <p14:creationId xmlns:p14="http://schemas.microsoft.com/office/powerpoint/2010/main" val="168131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7D2A0175-FDB4-8DA7-D451-8CF55580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260" y="4629150"/>
            <a:ext cx="1338262" cy="1987331"/>
          </a:xfrm>
          <a:prstGeom prst="rect">
            <a:avLst/>
          </a:prstGeom>
        </p:spPr>
      </p:pic>
      <p:sp>
        <p:nvSpPr>
          <p:cNvPr id="10" name="円形吹き出し 9">
            <a:extLst>
              <a:ext uri="{FF2B5EF4-FFF2-40B4-BE49-F238E27FC236}">
                <a16:creationId xmlns:a16="http://schemas.microsoft.com/office/drawing/2014/main" id="{0825E6FC-D707-4DBB-818B-DF5B9B773E59}"/>
              </a:ext>
            </a:extLst>
          </p:cNvPr>
          <p:cNvSpPr/>
          <p:nvPr/>
        </p:nvSpPr>
        <p:spPr>
          <a:xfrm>
            <a:off x="520827" y="248274"/>
            <a:ext cx="11150345" cy="5014913"/>
          </a:xfrm>
          <a:prstGeom prst="wedgeEllipseCallout">
            <a:avLst>
              <a:gd name="adj1" fmla="val -37491"/>
              <a:gd name="adj2" fmla="val 436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BEE2DF9-EF9E-C9C7-FBA2-91D68BDD2988}"/>
              </a:ext>
            </a:extLst>
          </p:cNvPr>
          <p:cNvSpPr txBox="1"/>
          <p:nvPr/>
        </p:nvSpPr>
        <p:spPr>
          <a:xfrm>
            <a:off x="1714227" y="1594813"/>
            <a:ext cx="8802410" cy="23083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ja-JP" altLang="en-US" sz="4800" b="1">
                <a:latin typeface="Hiragino Sans W4" panose="020B0400000000000000" pitchFamily="34" charset="-128"/>
                <a:ea typeface="Hiragino Sans W4"/>
              </a:rPr>
              <a:t>あの子は結局参加なんだっけ？</a:t>
            </a:r>
            <a:endParaRPr lang="en-US" altLang="ja-JP" sz="4800" b="1" dirty="0">
              <a:latin typeface="Hiragino Sans W4" panose="020B0400000000000000" pitchFamily="34" charset="-128"/>
              <a:ea typeface="Hiragino Sans W4"/>
            </a:endParaRPr>
          </a:p>
          <a:p>
            <a:endParaRPr lang="en-US" altLang="ja-JP" sz="48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lang="ja-JP" altLang="en-US" sz="4800" b="1">
                <a:latin typeface="Hiragino Sans W4" panose="020B0400000000000000" pitchFamily="34" charset="-128"/>
                <a:ea typeface="Hiragino Sans W4"/>
              </a:rPr>
              <a:t>あれ？キャンセル何人だっけ？</a:t>
            </a:r>
            <a:endParaRPr lang="en-US" altLang="ja-JP" sz="4800" b="1" dirty="0">
              <a:latin typeface="Hiragino Sans W4" panose="020B0400000000000000" pitchFamily="34" charset="-128"/>
              <a:ea typeface="Hiragino Sans W4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DE6E9A9-28F9-7830-385D-23CBB645A147}"/>
              </a:ext>
            </a:extLst>
          </p:cNvPr>
          <p:cNvSpPr/>
          <p:nvPr/>
        </p:nvSpPr>
        <p:spPr>
          <a:xfrm>
            <a:off x="0" y="0"/>
            <a:ext cx="1219439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>
                <a:latin typeface="Hiragino Sans W4" panose="020B0400000000000000" pitchFamily="34" charset="-128"/>
                <a:ea typeface="Hiragino Sans W4" panose="020B0400000000000000" pitchFamily="34" charset="-128"/>
              </a:rPr>
              <a:t>数え漏れが発生</a:t>
            </a:r>
            <a:r>
              <a:rPr kumimoji="1" lang="en-US" altLang="ja-JP" sz="8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...</a:t>
            </a:r>
            <a:endParaRPr kumimoji="1" lang="ja-JP" altLang="en-US" sz="80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481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7D2A0175-FDB4-8DA7-D451-8CF55580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260" y="4629150"/>
            <a:ext cx="1338262" cy="1987331"/>
          </a:xfrm>
          <a:prstGeom prst="rect">
            <a:avLst/>
          </a:prstGeom>
        </p:spPr>
      </p:pic>
      <p:sp>
        <p:nvSpPr>
          <p:cNvPr id="10" name="円形吹き出し 9">
            <a:extLst>
              <a:ext uri="{FF2B5EF4-FFF2-40B4-BE49-F238E27FC236}">
                <a16:creationId xmlns:a16="http://schemas.microsoft.com/office/drawing/2014/main" id="{0825E6FC-D707-4DBB-818B-DF5B9B773E59}"/>
              </a:ext>
            </a:extLst>
          </p:cNvPr>
          <p:cNvSpPr/>
          <p:nvPr/>
        </p:nvSpPr>
        <p:spPr>
          <a:xfrm>
            <a:off x="540260" y="241519"/>
            <a:ext cx="11150345" cy="5014913"/>
          </a:xfrm>
          <a:prstGeom prst="wedgeEllipseCallout">
            <a:avLst>
              <a:gd name="adj1" fmla="val -37491"/>
              <a:gd name="adj2" fmla="val 436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AD5D19-4D53-715E-5C46-5000F6729CB1}"/>
              </a:ext>
            </a:extLst>
          </p:cNvPr>
          <p:cNvSpPr txBox="1"/>
          <p:nvPr/>
        </p:nvSpPr>
        <p:spPr>
          <a:xfrm>
            <a:off x="719332" y="2083414"/>
            <a:ext cx="10971273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ja-JP" altLang="en-US" sz="4800" b="1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人数確認のためだけ</a:t>
            </a:r>
            <a:r>
              <a:rPr lang="ja-JP" altLang="en-US" sz="4800" b="1">
                <a:latin typeface="Hiragino Sans W4" panose="020B0400000000000000" pitchFamily="34" charset="-128"/>
                <a:ea typeface="Hiragino Sans W4"/>
              </a:rPr>
              <a:t>に</a:t>
            </a:r>
            <a:r>
              <a:rPr lang="en-US" altLang="ja-JP" sz="4800" b="1" dirty="0">
                <a:latin typeface="Hiragino Sans W4" panose="020B0400000000000000" pitchFamily="34" charset="-128"/>
                <a:ea typeface="Hiragino Sans W4"/>
              </a:rPr>
              <a:t>SNS</a:t>
            </a:r>
            <a:r>
              <a:rPr lang="ja-JP" altLang="en-US" sz="4800" b="1">
                <a:latin typeface="Hiragino Sans W4" panose="020B0400000000000000" pitchFamily="34" charset="-128"/>
                <a:ea typeface="Hiragino Sans W4"/>
              </a:rPr>
              <a:t>グループを</a:t>
            </a:r>
            <a:endParaRPr lang="en-US" altLang="ja-JP" sz="4800" b="1" dirty="0">
              <a:latin typeface="Hiragino Sans W4" panose="020B0400000000000000" pitchFamily="34" charset="-128"/>
              <a:ea typeface="Hiragino Sans W4"/>
            </a:endParaRPr>
          </a:p>
          <a:p>
            <a:r>
              <a:rPr lang="ja-JP" altLang="en-US" sz="4800" b="1">
                <a:latin typeface="Hiragino Sans W4" panose="020B0400000000000000" pitchFamily="34" charset="-128"/>
                <a:ea typeface="Hiragino Sans W4"/>
              </a:rPr>
              <a:t>　　　　　作るのも</a:t>
            </a:r>
            <a:r>
              <a:rPr lang="ja-JP" altLang="en-US" sz="4800" b="1">
                <a:solidFill>
                  <a:srgbClr val="ED8936"/>
                </a:solidFill>
                <a:latin typeface="Hiragino Sans W4" panose="020B0400000000000000" pitchFamily="34" charset="-128"/>
                <a:ea typeface="Hiragino Sans W4"/>
              </a:rPr>
              <a:t>手間</a:t>
            </a:r>
            <a:r>
              <a:rPr lang="en-US" altLang="ja-JP" sz="4800" b="1" dirty="0">
                <a:latin typeface="Hiragino Sans W4" panose="020B0400000000000000" pitchFamily="34" charset="-128"/>
                <a:ea typeface="Hiragino Sans W4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8536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C7EA5BD-FF68-B949-A21A-3ACBE057490F}"/>
              </a:ext>
            </a:extLst>
          </p:cNvPr>
          <p:cNvSpPr/>
          <p:nvPr/>
        </p:nvSpPr>
        <p:spPr>
          <a:xfrm>
            <a:off x="0" y="6329363"/>
            <a:ext cx="12192000" cy="528638"/>
          </a:xfrm>
          <a:prstGeom prst="rect">
            <a:avLst/>
          </a:prstGeom>
          <a:solidFill>
            <a:srgbClr val="ED8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D8936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BA6AAD4-8E27-C5C3-7D19-D7134AABCC38}"/>
              </a:ext>
            </a:extLst>
          </p:cNvPr>
          <p:cNvSpPr/>
          <p:nvPr/>
        </p:nvSpPr>
        <p:spPr>
          <a:xfrm>
            <a:off x="0" y="-1"/>
            <a:ext cx="12192000" cy="1569660"/>
          </a:xfrm>
          <a:prstGeom prst="rect">
            <a:avLst/>
          </a:prstGeom>
          <a:solidFill>
            <a:srgbClr val="38B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EA5911-2C29-FD4D-4663-357C95E19B00}"/>
              </a:ext>
            </a:extLst>
          </p:cNvPr>
          <p:cNvSpPr txBox="1"/>
          <p:nvPr/>
        </p:nvSpPr>
        <p:spPr>
          <a:xfrm>
            <a:off x="4497355" y="2717006"/>
            <a:ext cx="5809604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400" dirty="0"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ET GAP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2CB3D9-D6A4-FCC5-0E5A-6A48FFE0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134" y="2794333"/>
            <a:ext cx="1923221" cy="19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F3C791-4BC2-59F3-FFFF-659DD4C057DD}"/>
              </a:ext>
            </a:extLst>
          </p:cNvPr>
          <p:cNvSpPr txBox="1"/>
          <p:nvPr/>
        </p:nvSpPr>
        <p:spPr>
          <a:xfrm>
            <a:off x="1207482" y="400108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>
                <a:solidFill>
                  <a:schemeClr val="bg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手軽に二次会を開催するためのアプリ</a:t>
            </a:r>
            <a:endParaRPr kumimoji="1" lang="ja-JP" altLang="en-US" sz="4400">
              <a:solidFill>
                <a:schemeClr val="bg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689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11148</TotalTime>
  <Words>673</Words>
  <Application>Microsoft Macintosh PowerPoint</Application>
  <PresentationFormat>ワイド画面</PresentationFormat>
  <Paragraphs>74</Paragraphs>
  <Slides>13</Slides>
  <Notes>13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Hiragino Sans W4</vt:lpstr>
      <vt:lpstr>Toppan Bunkyu Midashi Gothic Extrabold</vt:lpstr>
      <vt:lpstr>游ゴシック</vt:lpstr>
      <vt:lpstr>游ゴシック Light</vt:lpstr>
      <vt:lpstr>游明朝</vt:lpstr>
      <vt:lpstr>Arial</vt:lpstr>
      <vt:lpstr>Corbel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水谷　祐生</dc:creator>
  <cp:lastModifiedBy>水谷　祐生</cp:lastModifiedBy>
  <cp:revision>6</cp:revision>
  <cp:lastPrinted>2023-02-24T03:19:52Z</cp:lastPrinted>
  <dcterms:created xsi:type="dcterms:W3CDTF">2023-02-17T09:07:06Z</dcterms:created>
  <dcterms:modified xsi:type="dcterms:W3CDTF">2023-06-28T07:41:29Z</dcterms:modified>
</cp:coreProperties>
</file>